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  <p:sldMasterId id="2147483870" r:id="rId2"/>
  </p:sldMasterIdLst>
  <p:notesMasterIdLst>
    <p:notesMasterId r:id="rId12"/>
  </p:notesMasterIdLst>
  <p:handoutMasterIdLst>
    <p:handoutMasterId r:id="rId13"/>
  </p:handoutMasterIdLst>
  <p:sldIdLst>
    <p:sldId id="315" r:id="rId3"/>
    <p:sldId id="327" r:id="rId4"/>
    <p:sldId id="328" r:id="rId5"/>
    <p:sldId id="330" r:id="rId6"/>
    <p:sldId id="331" r:id="rId7"/>
    <p:sldId id="332" r:id="rId8"/>
    <p:sldId id="335" r:id="rId9"/>
    <p:sldId id="336" r:id="rId10"/>
    <p:sldId id="337" r:id="rId11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  <p:cmAuthor id="1" name="Céline Hérouart" initials="CH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17A9"/>
    <a:srgbClr val="008000"/>
    <a:srgbClr val="FF0066"/>
    <a:srgbClr val="0000FF"/>
    <a:srgbClr val="FF3399"/>
    <a:srgbClr val="256EFF"/>
    <a:srgbClr val="003399"/>
    <a:srgbClr val="0033CC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71" autoAdjust="0"/>
    <p:restoredTop sz="85240" autoAdjust="0"/>
  </p:normalViewPr>
  <p:slideViewPr>
    <p:cSldViewPr>
      <p:cViewPr varScale="1">
        <p:scale>
          <a:sx n="110" d="100"/>
          <a:sy n="110" d="100"/>
        </p:scale>
        <p:origin x="8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339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59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680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85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566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42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869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760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0413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992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6987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54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6177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0942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166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5824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8756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996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74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61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13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964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140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878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75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02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90F14-2B72-4482-96AF-BE986EB7E984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60AC5-2473-4C72-BD62-738E8DCD47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13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ubtitle 2"/>
          <p:cNvSpPr>
            <a:spLocks noGrp="1"/>
          </p:cNvSpPr>
          <p:nvPr>
            <p:ph type="subTitle" idx="4294967295"/>
          </p:nvPr>
        </p:nvSpPr>
        <p:spPr>
          <a:xfrm>
            <a:off x="0" y="4829090"/>
            <a:ext cx="9144000" cy="609600"/>
          </a:xfrm>
          <a:noFill/>
        </p:spPr>
        <p:txBody>
          <a:bodyPr>
            <a:noAutofit/>
          </a:bodyPr>
          <a:lstStyle/>
          <a:p>
            <a:pPr marL="0" indent="0" algn="l" eaLnBrk="1" hangingPunct="1">
              <a:buNone/>
            </a:pP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B8.2 Rencontre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intergalactique</a:t>
            </a: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 entre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communautés</a:t>
            </a:r>
            <a:br>
              <a:rPr lang="en-US" altLang="en-US" b="1" dirty="0">
                <a:solidFill>
                  <a:srgbClr val="002060"/>
                </a:solidFill>
                <a:cs typeface="Arial" charset="0"/>
              </a:rPr>
            </a:br>
            <a:endParaRPr lang="en-US" altLang="en-US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7173" name="Title 1"/>
          <p:cNvSpPr>
            <a:spLocks noGrp="1"/>
          </p:cNvSpPr>
          <p:nvPr>
            <p:ph type="ctrTitle" idx="4294967295"/>
          </p:nvPr>
        </p:nvSpPr>
        <p:spPr>
          <a:xfrm>
            <a:off x="2555777" y="84138"/>
            <a:ext cx="6588224" cy="1752600"/>
          </a:xfrm>
        </p:spPr>
        <p:txBody>
          <a:bodyPr/>
          <a:lstStyle/>
          <a:p>
            <a:pPr algn="r" eaLnBrk="1" hangingPunct="1"/>
            <a:r>
              <a:rPr lang="en-US" altLang="en-US" sz="3600" b="1" dirty="0">
                <a:solidFill>
                  <a:srgbClr val="0070C0"/>
                </a:solidFill>
                <a:cs typeface="Arial" charset="0"/>
              </a:rPr>
              <a:t>Formation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des </a:t>
            </a:r>
            <a:br>
              <a:rPr lang="en-US" altLang="en-US" sz="3600" b="1" dirty="0">
                <a:solidFill>
                  <a:srgbClr val="002060"/>
                </a:solidFill>
                <a:cs typeface="Arial" charset="0"/>
              </a:rPr>
            </a:b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Équipes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d’Intervention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Rapide</a:t>
            </a:r>
            <a:endParaRPr lang="en-US" altLang="en-US" sz="36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405154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Temps estimé : 60 minutes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D1B6A9-C41C-4250-85FD-9CB63950FB61}"/>
              </a:ext>
            </a:extLst>
          </p:cNvPr>
          <p:cNvSpPr txBox="1"/>
          <p:nvPr/>
        </p:nvSpPr>
        <p:spPr>
          <a:xfrm>
            <a:off x="35496" y="6433591"/>
            <a:ext cx="1895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mai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4000" b="1">
                <a:solidFill>
                  <a:srgbClr val="002060"/>
                </a:solidFill>
              </a:rPr>
              <a:t>Objectifs d’apprentissage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fr-FR" sz="2800" dirty="0"/>
              <a:t>À la fin de cette séance, vous serez capable: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D’identifier</a:t>
            </a:r>
            <a:r>
              <a:rPr lang="en-US" sz="2800" dirty="0"/>
              <a:t> les éléments </a:t>
            </a:r>
            <a:r>
              <a:rPr lang="en-US" sz="2800" dirty="0" err="1"/>
              <a:t>essentiels</a:t>
            </a:r>
            <a:r>
              <a:rPr lang="en-US" sz="2800" dirty="0"/>
              <a:t> </a:t>
            </a:r>
            <a:r>
              <a:rPr lang="en-US" sz="2800" dirty="0" err="1"/>
              <a:t>d’une</a:t>
            </a:r>
            <a:r>
              <a:rPr lang="en-US" sz="2800" dirty="0"/>
              <a:t> culture.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928" y="3140968"/>
            <a:ext cx="2243752" cy="24307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24128" y="4869160"/>
            <a:ext cx="22437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Source : </a:t>
            </a:r>
            <a:r>
              <a:rPr lang="en-GB" sz="1100" dirty="0" err="1"/>
              <a:t>Unicef</a:t>
            </a:r>
            <a:r>
              <a:rPr lang="en-GB" sz="1100" dirty="0"/>
              <a:t>, ESARO 1998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4000" b="1" dirty="0">
                <a:solidFill>
                  <a:srgbClr val="002060"/>
                </a:solidFill>
              </a:rPr>
              <a:t>Liste du matériel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39750" y="1425228"/>
            <a:ext cx="8064698" cy="416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514350" indent="-514350">
              <a:spcBef>
                <a:spcPct val="0"/>
              </a:spcBef>
              <a:spcAft>
                <a:spcPts val="1200"/>
              </a:spcAft>
              <a:buFontTx/>
              <a:buAutoNum type="arabicPeriod"/>
            </a:pPr>
            <a:r>
              <a:rPr lang="en-GB" sz="2800" kern="0" dirty="0"/>
              <a:t>Fiches et stylos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Tx/>
              <a:buAutoNum type="arabicPeriod"/>
            </a:pPr>
            <a:r>
              <a:rPr lang="en-GB" sz="2800" kern="0" dirty="0"/>
              <a:t>Copie du scénario pour chaque participant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en-GB" sz="2800" kern="0" dirty="0"/>
              <a:t> </a:t>
            </a:r>
            <a:endParaRPr lang="en-US" sz="2800" kern="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kern="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58645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4000" b="1" dirty="0">
                <a:solidFill>
                  <a:srgbClr val="002060"/>
                </a:solidFill>
              </a:rPr>
              <a:t>Instructions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800" dirty="0"/>
              <a:t>Former des groupes (de 4 à 7 participants, </a:t>
            </a:r>
            <a:r>
              <a:rPr lang="en-GB" sz="2800" dirty="0" err="1"/>
              <a:t>si</a:t>
            </a:r>
            <a:r>
              <a:rPr lang="en-GB" sz="2800" dirty="0"/>
              <a:t> possible </a:t>
            </a:r>
            <a:r>
              <a:rPr lang="en-GB" sz="2800" dirty="0" err="1"/>
              <a:t>réunis</a:t>
            </a:r>
            <a:r>
              <a:rPr lang="en-GB" sz="2800" dirty="0"/>
              <a:t> par pays </a:t>
            </a:r>
            <a:r>
              <a:rPr lang="en-GB" sz="2800" dirty="0" err="1"/>
              <a:t>ou</a:t>
            </a:r>
            <a:r>
              <a:rPr lang="en-GB" sz="2800" dirty="0"/>
              <a:t> milieu </a:t>
            </a:r>
            <a:r>
              <a:rPr lang="en-GB" sz="2800" dirty="0" err="1"/>
              <a:t>similaire</a:t>
            </a:r>
            <a:r>
              <a:rPr lang="en-GB" sz="2800" dirty="0"/>
              <a:t>)</a:t>
            </a:r>
            <a:r>
              <a:rPr lang="pl-PL" sz="2800" dirty="0"/>
              <a:t>.</a:t>
            </a:r>
            <a:endParaRPr lang="en-GB" sz="2800" dirty="0"/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800" dirty="0"/>
              <a:t>Les participants disposeront de quelques minutes pour réfléchir sur les points importants qui caractérisent leur groupe ethnique.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800" dirty="0"/>
              <a:t>Demandez au groupe de lire le scénario (voir les diapositives suivantes).</a:t>
            </a:r>
            <a:endParaRPr lang="en-US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14802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4000" b="1" dirty="0">
                <a:solidFill>
                  <a:srgbClr val="002060"/>
                </a:solidFill>
              </a:rPr>
              <a:t>Le scénario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en-US" sz="2400" dirty="0"/>
              <a:t>Votre groupe a été invité à représenter la Terre à un </a:t>
            </a:r>
            <a:r>
              <a:rPr lang="en-US" sz="2400" dirty="0" err="1"/>
              <a:t>rassemblement</a:t>
            </a:r>
            <a:r>
              <a:rPr lang="en-US" sz="2400" dirty="0"/>
              <a:t> </a:t>
            </a:r>
            <a:r>
              <a:rPr lang="en-US" sz="2400" dirty="0" err="1"/>
              <a:t>intergalactique</a:t>
            </a:r>
            <a:r>
              <a:rPr lang="en-US" sz="2400" dirty="0"/>
              <a:t> de </a:t>
            </a:r>
            <a:r>
              <a:rPr lang="en-US" sz="2400" dirty="0" err="1"/>
              <a:t>peuples</a:t>
            </a:r>
            <a:r>
              <a:rPr lang="en-US" sz="2400" dirty="0"/>
              <a:t> de tout </a:t>
            </a:r>
            <a:r>
              <a:rPr lang="en-US" sz="2400" dirty="0" err="1"/>
              <a:t>l’univers</a:t>
            </a:r>
            <a:r>
              <a:rPr lang="en-US" sz="2400" dirty="0"/>
              <a:t>. Vous y passerez une heure de temps Terre, </a:t>
            </a:r>
            <a:r>
              <a:rPr lang="en-US" sz="2400" dirty="0" err="1"/>
              <a:t>ce</a:t>
            </a:r>
            <a:r>
              <a:rPr lang="en-US" sz="2400" dirty="0"/>
              <a:t> qui </a:t>
            </a:r>
            <a:r>
              <a:rPr lang="en-US" sz="2400" dirty="0" err="1"/>
              <a:t>équivaut</a:t>
            </a:r>
            <a:r>
              <a:rPr lang="en-US" sz="2400" dirty="0"/>
              <a:t> à une semaine de temps intergalactique. 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en-US" sz="2400" dirty="0"/>
              <a:t>Une navette spatiale viendra vous chercher et vous </a:t>
            </a:r>
            <a:r>
              <a:rPr lang="en-US" sz="2400" dirty="0" err="1"/>
              <a:t>emmènera</a:t>
            </a:r>
            <a:r>
              <a:rPr lang="en-US" sz="2400" dirty="0"/>
              <a:t> </a:t>
            </a:r>
            <a:r>
              <a:rPr lang="en-US" sz="2400" dirty="0" err="1"/>
              <a:t>dans</a:t>
            </a:r>
            <a:r>
              <a:rPr lang="en-US" sz="2400" dirty="0"/>
              <a:t> la prochaine galaxie où vous rejoindrez les autres groupes.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en-US" sz="2400" dirty="0"/>
              <a:t>Vous devez déterminer les objets et les informations qui représenteront votre peuple et votre culture. La technologie spatiale permet de transporter sans problème des objets de toutes tailles.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en-US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95342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4000" b="1" dirty="0">
                <a:solidFill>
                  <a:srgbClr val="002060"/>
                </a:solidFill>
              </a:rPr>
              <a:t>Le scénario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4525963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en-US" sz="2400" dirty="0"/>
              <a:t>Il peut, par exemple</a:t>
            </a:r>
            <a:r>
              <a:rPr lang="en-US" sz="2400"/>
              <a:t>, s’agir d’objets </a:t>
            </a:r>
            <a:r>
              <a:rPr lang="en-US" sz="2400" dirty="0"/>
              <a:t>représentant :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sz="1600" dirty="0"/>
              <a:t>les croyances de votre culture au sujet de la nature ; 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sz="1600" dirty="0"/>
              <a:t>un symbole des croyances religieuses ou spirituelles ; 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sz="1600" dirty="0"/>
              <a:t>un objet qui montre comment votre culture considère certaines catégories de personnes, les enfants, les femmes, les personnes âgées ou les personnes handicapées ; 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sz="1600"/>
              <a:t>l’œuvre d’un </a:t>
            </a:r>
            <a:r>
              <a:rPr lang="en-US" sz="1600" dirty="0"/>
              <a:t>grand artiste ou musicien de votre culture, qui représente quelque </a:t>
            </a:r>
            <a:r>
              <a:rPr lang="en-US" sz="1600"/>
              <a:t>chose d’important </a:t>
            </a:r>
            <a:r>
              <a:rPr lang="en-US" sz="1600" dirty="0"/>
              <a:t>à vos yeux ; 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sz="1600" dirty="0"/>
              <a:t>un proverbe, un mythe, une chanson ou une histoire qui a été transmis de génération en génération et qui revêt une signification particulière dans votre culture ; 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sz="1600" dirty="0"/>
              <a:t>un objet qui symbolise une cause pour laquelle votre </a:t>
            </a:r>
            <a:r>
              <a:rPr lang="en-US" sz="1600"/>
              <a:t>peuple s’est </a:t>
            </a:r>
            <a:r>
              <a:rPr lang="en-US" sz="1600" dirty="0"/>
              <a:t>battu </a:t>
            </a:r>
            <a:r>
              <a:rPr lang="en-US" sz="1600"/>
              <a:t>dans l’histoire</a:t>
            </a:r>
            <a:r>
              <a:rPr lang="en-US" sz="1600" dirty="0"/>
              <a:t> ; 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sz="1600" dirty="0"/>
              <a:t>des photos ou une </a:t>
            </a:r>
            <a:r>
              <a:rPr lang="en-US" sz="1600"/>
              <a:t>vidéo d’un </a:t>
            </a:r>
            <a:r>
              <a:rPr lang="en-US" sz="1600" dirty="0"/>
              <a:t>lieu précis dans le monde, qui revêt une importance particulière pour votre culture.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en-US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67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4000" b="1" dirty="0">
                <a:solidFill>
                  <a:srgbClr val="002060"/>
                </a:solidFill>
              </a:rPr>
              <a:t>Instructions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sz="2800" dirty="0"/>
              <a:t>Chaque participant </a:t>
            </a:r>
          </a:p>
          <a:p>
            <a:pPr marL="992188" lvl="1" indent="-449263"/>
            <a:r>
              <a:rPr lang="en-US" sz="2400" dirty="0"/>
              <a:t>écrit ou dessine sur les fiches les six </a:t>
            </a:r>
            <a:r>
              <a:rPr lang="en-US" sz="2400" dirty="0" err="1"/>
              <a:t>objets</a:t>
            </a:r>
            <a:r>
              <a:rPr lang="en-US" sz="2400" dirty="0"/>
              <a:t> </a:t>
            </a:r>
            <a:r>
              <a:rPr lang="en-US" sz="2400" dirty="0" err="1"/>
              <a:t>qu’il</a:t>
            </a:r>
            <a:r>
              <a:rPr lang="en-US" sz="2400" dirty="0"/>
              <a:t> emporterait avant de les montrer au </a:t>
            </a:r>
            <a:r>
              <a:rPr lang="en-GB" sz="2400" dirty="0" err="1"/>
              <a:t>groupe</a:t>
            </a:r>
            <a:r>
              <a:rPr lang="en-GB" sz="2400" dirty="0"/>
              <a:t>, ou bien</a:t>
            </a:r>
          </a:p>
          <a:p>
            <a:pPr marL="992188" lvl="1" indent="-449263"/>
            <a:r>
              <a:rPr lang="en-GB" sz="2400" dirty="0"/>
              <a:t>présente les objets réels (</a:t>
            </a:r>
            <a:r>
              <a:rPr lang="en-GB" sz="2400" dirty="0" err="1"/>
              <a:t>s’ils</a:t>
            </a:r>
            <a:r>
              <a:rPr lang="en-GB" sz="2400" dirty="0"/>
              <a:t> sont à disposition).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GB" sz="2800" dirty="0"/>
              <a:t>Le groupe classe par ordre de priorité les </a:t>
            </a:r>
            <a:r>
              <a:rPr lang="en-GB" sz="2800" dirty="0" err="1"/>
              <a:t>objets</a:t>
            </a:r>
            <a:r>
              <a:rPr lang="en-GB" sz="2800" dirty="0"/>
              <a:t> </a:t>
            </a:r>
            <a:r>
              <a:rPr lang="en-GB" sz="2800" dirty="0" err="1"/>
              <a:t>qu’il</a:t>
            </a:r>
            <a:r>
              <a:rPr lang="en-GB" sz="2800" dirty="0"/>
              <a:t> apportera </a:t>
            </a:r>
            <a:r>
              <a:rPr lang="en-US" sz="2800" dirty="0"/>
              <a:t>et montre un ou deux </a:t>
            </a:r>
            <a:r>
              <a:rPr lang="en-US" sz="2800" dirty="0" err="1"/>
              <a:t>objets</a:t>
            </a:r>
            <a:r>
              <a:rPr lang="en-US" sz="2800" dirty="0"/>
              <a:t> </a:t>
            </a:r>
            <a:r>
              <a:rPr lang="en-US" sz="2800" dirty="0" err="1"/>
              <a:t>qu’il</a:t>
            </a:r>
            <a:r>
              <a:rPr lang="en-US" sz="2800" dirty="0"/>
              <a:t> a sélectionné en </a:t>
            </a:r>
            <a:r>
              <a:rPr lang="en-GB" sz="2800" dirty="0"/>
              <a:t>expliquant son choix.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GB" sz="2800" dirty="0" err="1"/>
              <a:t>Compte-rendu</a:t>
            </a:r>
            <a:endParaRPr lang="en-US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52280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>
            <a:extLst>
              <a:ext uri="{FF2B5EF4-FFF2-40B4-BE49-F238E27FC236}">
                <a16:creationId xmlns:a16="http://schemas.microsoft.com/office/drawing/2014/main" id="{F5260726-2A4B-4BD0-B457-823C33C0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92096D0F-4967-49F5-B8D5-BAAD3E8D27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495326"/>
            <a:ext cx="8229600" cy="4525962"/>
          </a:xfrm>
        </p:spPr>
        <p:txBody>
          <a:bodyPr>
            <a:normAutofit lnSpcReduction="1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 dirty="0"/>
              <a:t>WHO Health Security Learning Platform - </a:t>
            </a:r>
            <a:r>
              <a:rPr lang="en-US" altLang="en-US" sz="1400" b="1" dirty="0"/>
              <a:t>Training Materials</a:t>
            </a:r>
            <a:endParaRPr lang="en-US" altLang="en-US" sz="15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 dirty="0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 dirty="0">
                <a:hlinkClick r:id="rId2"/>
              </a:rPr>
              <a:t>https://extranet.who.int/hslp</a:t>
            </a:r>
            <a:endParaRPr lang="en-US" altLang="en-US" sz="1500" u="sng" dirty="0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 dirty="0">
                <a:hlinkClick r:id="rId3"/>
              </a:rPr>
              <a:t>ihrhrt@who.int</a:t>
            </a:r>
            <a:r>
              <a:rPr lang="fr-FR" altLang="en-US" sz="1500" dirty="0"/>
              <a:t> </a:t>
            </a:r>
            <a:endParaRPr lang="en-US" altLang="en-US" sz="1500" dirty="0"/>
          </a:p>
        </p:txBody>
      </p:sp>
    </p:spTree>
    <p:extLst>
      <p:ext uri="{BB962C8B-B14F-4D97-AF65-F5344CB8AC3E}">
        <p14:creationId xmlns:p14="http://schemas.microsoft.com/office/powerpoint/2010/main" val="494366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ZW" altLang="en-US" sz="6000" b="1" i="1" dirty="0">
                <a:solidFill>
                  <a:srgbClr val="002060"/>
                </a:solidFill>
              </a:rPr>
              <a:t>Merci !</a:t>
            </a:r>
          </a:p>
        </p:txBody>
      </p:sp>
    </p:spTree>
    <p:extLst>
      <p:ext uri="{BB962C8B-B14F-4D97-AF65-F5344CB8AC3E}">
        <p14:creationId xmlns:p14="http://schemas.microsoft.com/office/powerpoint/2010/main" val="1420440289"/>
      </p:ext>
    </p:extLst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3974</TotalTime>
  <Words>407</Words>
  <Application>Microsoft Office PowerPoint</Application>
  <PresentationFormat>On-screen Show (4:3)</PresentationFormat>
  <Paragraphs>49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 Narrow</vt:lpstr>
      <vt:lpstr>Calibri</vt:lpstr>
      <vt:lpstr>RC 59 Template EN</vt:lpstr>
      <vt:lpstr>Custom Design</vt:lpstr>
      <vt:lpstr>Formation des  Équipes d’Intervention Rapide</vt:lpstr>
      <vt:lpstr>Objectifs d’apprentissage</vt:lpstr>
      <vt:lpstr>Liste du matériel</vt:lpstr>
      <vt:lpstr>Instructions</vt:lpstr>
      <vt:lpstr>Le scénario</vt:lpstr>
      <vt:lpstr>Le scénario</vt:lpstr>
      <vt:lpstr>Instructions</vt:lpstr>
      <vt:lpstr>Clause de non-responsabilité</vt:lpstr>
      <vt:lpstr>Merci 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293</cp:revision>
  <cp:lastPrinted>2013-10-01T07:19:12Z</cp:lastPrinted>
  <dcterms:created xsi:type="dcterms:W3CDTF">2006-12-04T14:06:57Z</dcterms:created>
  <dcterms:modified xsi:type="dcterms:W3CDTF">2018-06-13T14:44:37Z</dcterms:modified>
</cp:coreProperties>
</file>